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Bitter" panose="020B0604020202020204" charset="0"/>
      <p:regular r:id="rId14"/>
    </p:embeddedFont>
  </p:embeddedFontLst>
  <p:defaultText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1D1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7" d="100"/>
          <a:sy n="57" d="100"/>
        </p:scale>
        <p:origin x="804"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595318"/>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txBody>
          <a:bodyPr/>
          <a:lstStyle/>
          <a:p>
            <a:endParaRPr lang="en-US"/>
          </a:p>
        </p:txBody>
      </p:sp>
      <p:sp>
        <p:nvSpPr>
          <p:cNvPr id="3" name="Shape 1"/>
          <p:cNvSpPr/>
          <p:nvPr/>
        </p:nvSpPr>
        <p:spPr>
          <a:xfrm>
            <a:off x="0" y="0"/>
            <a:ext cx="14630400" cy="8229600"/>
          </a:xfrm>
          <a:prstGeom prst="rect">
            <a:avLst/>
          </a:prstGeom>
          <a:solidFill>
            <a:srgbClr val="1C1D1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txBody>
          <a:bodyPr/>
          <a:lstStyle/>
          <a:p>
            <a:endParaRPr lang="en-US"/>
          </a:p>
        </p:txBody>
      </p:sp>
      <p:sp>
        <p:nvSpPr>
          <p:cNvPr id="3" name="Shape 1"/>
          <p:cNvSpPr/>
          <p:nvPr/>
        </p:nvSpPr>
        <p:spPr>
          <a:xfrm>
            <a:off x="0" y="0"/>
            <a:ext cx="14630400" cy="8229600"/>
          </a:xfrm>
          <a:prstGeom prst="rect">
            <a:avLst/>
          </a:prstGeom>
          <a:solidFill>
            <a:srgbClr val="1C1D1F"/>
          </a:solidFill>
          <a:ln/>
        </p:spPr>
        <p:txBody>
          <a:bodyPr/>
          <a:lstStyle/>
          <a:p>
            <a:endParaRPr lang="en-US"/>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B1012"/>
          </a:solidFill>
          <a:ln/>
        </p:spPr>
      </p:sp>
      <p:sp>
        <p:nvSpPr>
          <p:cNvPr id="3" name="Shape 1"/>
          <p:cNvSpPr/>
          <p:nvPr/>
        </p:nvSpPr>
        <p:spPr>
          <a:xfrm>
            <a:off x="0" y="0"/>
            <a:ext cx="14630400" cy="8229600"/>
          </a:xfrm>
          <a:prstGeom prst="rect">
            <a:avLst/>
          </a:prstGeom>
          <a:solidFill>
            <a:srgbClr val="1C1D1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3288149" y="991195"/>
            <a:ext cx="8053983" cy="4495205"/>
          </a:xfrm>
          <a:prstGeom prst="rect">
            <a:avLst/>
          </a:prstGeom>
        </p:spPr>
      </p:pic>
      <p:sp>
        <p:nvSpPr>
          <p:cNvPr id="3" name="Text 0"/>
          <p:cNvSpPr/>
          <p:nvPr/>
        </p:nvSpPr>
        <p:spPr>
          <a:xfrm>
            <a:off x="793790" y="5826562"/>
            <a:ext cx="6516291" cy="708779"/>
          </a:xfrm>
          <a:prstGeom prst="rect">
            <a:avLst/>
          </a:prstGeom>
          <a:noFill/>
          <a:ln/>
        </p:spPr>
        <p:txBody>
          <a:bodyPr wrap="none" lIns="0" tIns="0" rIns="0" bIns="0" rtlCol="0" anchor="t"/>
          <a:lstStyle/>
          <a:p>
            <a:pPr marL="0" indent="0" algn="l">
              <a:lnSpc>
                <a:spcPts val="5550"/>
              </a:lnSpc>
              <a:buNone/>
            </a:pPr>
            <a:r>
              <a:rPr lang="en-US" sz="4450" b="1" dirty="0">
                <a:solidFill>
                  <a:schemeClr val="accent6">
                    <a:lumMod val="50000"/>
                  </a:schemeClr>
                </a:solidFill>
                <a:latin typeface="Outfit Bold" pitchFamily="34" charset="0"/>
                <a:ea typeface="Outfit Bold" pitchFamily="34" charset="-122"/>
                <a:cs typeface="Outfit Bold" pitchFamily="34" charset="-120"/>
              </a:rPr>
              <a:t>Final Project for QA Path</a:t>
            </a:r>
            <a:endParaRPr lang="en-US" sz="4450" dirty="0">
              <a:solidFill>
                <a:schemeClr val="accent6">
                  <a:lumMod val="50000"/>
                </a:schemeClr>
              </a:solidFill>
            </a:endParaRPr>
          </a:p>
        </p:txBody>
      </p:sp>
      <p:sp>
        <p:nvSpPr>
          <p:cNvPr id="4" name="Text 1"/>
          <p:cNvSpPr/>
          <p:nvPr/>
        </p:nvSpPr>
        <p:spPr>
          <a:xfrm>
            <a:off x="793790" y="6875502"/>
            <a:ext cx="13042821" cy="362903"/>
          </a:xfrm>
          <a:prstGeom prst="rect">
            <a:avLst/>
          </a:prstGeom>
          <a:noFill/>
          <a:ln/>
        </p:spPr>
        <p:txBody>
          <a:bodyPr wrap="none" lIns="0" tIns="0" rIns="0" bIns="0" rtlCol="0" anchor="t"/>
          <a:lstStyle/>
          <a:p>
            <a:pPr marL="0" indent="0" algn="l">
              <a:lnSpc>
                <a:spcPts val="2850"/>
              </a:lnSpc>
              <a:buNone/>
            </a:pPr>
            <a:r>
              <a:rPr lang="en-US" sz="4450" dirty="0">
                <a:solidFill>
                  <a:srgbClr val="C2C4B5"/>
                </a:solidFill>
                <a:latin typeface="Bitter" pitchFamily="34" charset="0"/>
                <a:ea typeface="Bitter" pitchFamily="34" charset="-122"/>
                <a:cs typeface="Bitter" pitchFamily="34" charset="-120"/>
              </a:rPr>
              <a:t>Presented by: Motasem Douli</a:t>
            </a:r>
            <a:endParaRPr lang="en-US" sz="4450" dirty="0"/>
          </a:p>
        </p:txBody>
      </p:sp>
      <p:sp>
        <p:nvSpPr>
          <p:cNvPr id="5" name="مستطيل 4">
            <a:extLst>
              <a:ext uri="{FF2B5EF4-FFF2-40B4-BE49-F238E27FC236}">
                <a16:creationId xmlns:a16="http://schemas.microsoft.com/office/drawing/2014/main" id="{DFC4F898-1E9F-641D-E902-5F6EE2E1E44B}"/>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41045" y="640080"/>
            <a:ext cx="8992791" cy="661630"/>
          </a:xfrm>
          <a:prstGeom prst="rect">
            <a:avLst/>
          </a:prstGeom>
          <a:noFill/>
          <a:ln/>
        </p:spPr>
        <p:txBody>
          <a:bodyPr wrap="none" lIns="0" tIns="0" rIns="0" bIns="0" rtlCol="0" anchor="t"/>
          <a:lstStyle/>
          <a:p>
            <a:pPr marL="0" indent="0" algn="l">
              <a:lnSpc>
                <a:spcPts val="5200"/>
              </a:lnSpc>
              <a:buNone/>
            </a:pPr>
            <a:r>
              <a:rPr lang="en-US" sz="4450" b="1" dirty="0">
                <a:solidFill>
                  <a:schemeClr val="accent6">
                    <a:lumMod val="50000"/>
                  </a:schemeClr>
                </a:solidFill>
                <a:latin typeface="Outfit Bold" pitchFamily="34" charset="0"/>
                <a:ea typeface="Outfit Bold" pitchFamily="34" charset="-122"/>
                <a:cs typeface="Outfit Bold" pitchFamily="34" charset="-120"/>
              </a:rPr>
              <a:t>Conclusion</a:t>
            </a:r>
            <a:r>
              <a:rPr lang="en-US" sz="4150" b="1" dirty="0">
                <a:solidFill>
                  <a:schemeClr val="accent6">
                    <a:lumMod val="50000"/>
                  </a:schemeClr>
                </a:solidFill>
                <a:latin typeface="Outfit Bold" pitchFamily="34" charset="0"/>
                <a:ea typeface="Outfit Bold" pitchFamily="34" charset="-122"/>
                <a:cs typeface="Outfit Bold" pitchFamily="34" charset="-120"/>
              </a:rPr>
              <a:t> and Future Improvements</a:t>
            </a:r>
            <a:endParaRPr lang="en-US" sz="4150" dirty="0">
              <a:solidFill>
                <a:schemeClr val="accent6">
                  <a:lumMod val="50000"/>
                </a:schemeClr>
              </a:solidFill>
            </a:endParaRPr>
          </a:p>
        </p:txBody>
      </p:sp>
      <p:sp>
        <p:nvSpPr>
          <p:cNvPr id="3" name="Text 1"/>
          <p:cNvSpPr/>
          <p:nvPr/>
        </p:nvSpPr>
        <p:spPr>
          <a:xfrm>
            <a:off x="741045" y="1696879"/>
            <a:ext cx="13148310" cy="982266"/>
          </a:xfrm>
          <a:prstGeom prst="rect">
            <a:avLst/>
          </a:prstGeom>
          <a:noFill/>
          <a:ln/>
        </p:spPr>
        <p:txBody>
          <a:bodyPr wrap="square" lIns="0" tIns="0" rIns="0" bIns="0" rtlCol="0" anchor="t"/>
          <a:lstStyle/>
          <a:p>
            <a:pPr marL="0" indent="0" algn="l">
              <a:lnSpc>
                <a:spcPts val="2550"/>
              </a:lnSpc>
              <a:buNone/>
            </a:pPr>
            <a:r>
              <a:rPr lang="en-US" sz="1650" dirty="0">
                <a:solidFill>
                  <a:srgbClr val="C2C4B5"/>
                </a:solidFill>
                <a:latin typeface="Bitter" pitchFamily="34" charset="0"/>
                <a:ea typeface="Bitter" pitchFamily="34" charset="-122"/>
                <a:cs typeface="Bitter" pitchFamily="34" charset="-120"/>
              </a:rPr>
              <a:t>The project successfully demonstrated a structured Quality Assurance approach for website testing. By combining manual, automated, and performance testing, comprehensive coverage was achieved within the defined scope. Results indicated a stable and reliable web application meeting functional and performance requirements.</a:t>
            </a:r>
            <a:endParaRPr lang="en-US" sz="1650" dirty="0"/>
          </a:p>
        </p:txBody>
      </p:sp>
      <p:pic>
        <p:nvPicPr>
          <p:cNvPr id="4" name="Image 0" descr="preencoded.png"/>
          <p:cNvPicPr>
            <a:picLocks noChangeAspect="1"/>
          </p:cNvPicPr>
          <p:nvPr/>
        </p:nvPicPr>
        <p:blipFill>
          <a:blip r:embed="rId3"/>
          <a:stretch>
            <a:fillRect/>
          </a:stretch>
        </p:blipFill>
        <p:spPr>
          <a:xfrm>
            <a:off x="741045" y="2901434"/>
            <a:ext cx="1058585" cy="1270278"/>
          </a:xfrm>
          <a:prstGeom prst="rect">
            <a:avLst/>
          </a:prstGeom>
        </p:spPr>
      </p:pic>
      <p:sp>
        <p:nvSpPr>
          <p:cNvPr id="5" name="Text 2"/>
          <p:cNvSpPr/>
          <p:nvPr/>
        </p:nvSpPr>
        <p:spPr>
          <a:xfrm>
            <a:off x="1997154" y="3113127"/>
            <a:ext cx="2712601" cy="330756"/>
          </a:xfrm>
          <a:prstGeom prst="rect">
            <a:avLst/>
          </a:prstGeom>
          <a:noFill/>
          <a:ln/>
        </p:spPr>
        <p:txBody>
          <a:bodyPr wrap="none" lIns="0" tIns="0" rIns="0" bIns="0" rtlCol="0" anchor="t"/>
          <a:lstStyle/>
          <a:p>
            <a:pPr marL="0" indent="0" algn="l">
              <a:lnSpc>
                <a:spcPts val="2600"/>
              </a:lnSpc>
              <a:buNone/>
            </a:pPr>
            <a:r>
              <a:rPr lang="en-US" sz="2050" b="1" dirty="0">
                <a:solidFill>
                  <a:srgbClr val="C2C4B5"/>
                </a:solidFill>
                <a:latin typeface="Outfit Bold" pitchFamily="34" charset="0"/>
                <a:ea typeface="Outfit Bold" pitchFamily="34" charset="-122"/>
                <a:cs typeface="Outfit Bold" pitchFamily="34" charset="-120"/>
              </a:rPr>
              <a:t>Expand Test Coverage</a:t>
            </a:r>
            <a:endParaRPr lang="en-US" sz="2050" dirty="0"/>
          </a:p>
        </p:txBody>
      </p:sp>
      <p:sp>
        <p:nvSpPr>
          <p:cNvPr id="6" name="Text 3"/>
          <p:cNvSpPr/>
          <p:nvPr/>
        </p:nvSpPr>
        <p:spPr>
          <a:xfrm>
            <a:off x="1997154" y="3562350"/>
            <a:ext cx="11892201" cy="327422"/>
          </a:xfrm>
          <a:prstGeom prst="rect">
            <a:avLst/>
          </a:prstGeom>
          <a:noFill/>
          <a:ln/>
        </p:spPr>
        <p:txBody>
          <a:bodyPr wrap="none" lIns="0" tIns="0" rIns="0" bIns="0" rtlCol="0" anchor="t"/>
          <a:lstStyle/>
          <a:p>
            <a:pPr marL="0" indent="0" algn="l">
              <a:lnSpc>
                <a:spcPts val="2550"/>
              </a:lnSpc>
              <a:buNone/>
            </a:pPr>
            <a:r>
              <a:rPr lang="en-US" sz="1650" dirty="0">
                <a:solidFill>
                  <a:srgbClr val="C2C4B5"/>
                </a:solidFill>
                <a:latin typeface="Bitter" pitchFamily="34" charset="0"/>
                <a:ea typeface="Bitter" pitchFamily="34" charset="-122"/>
                <a:cs typeface="Bitter" pitchFamily="34" charset="-120"/>
              </a:rPr>
              <a:t>Develop full regression suites for automated testing across all application modules</a:t>
            </a:r>
            <a:endParaRPr lang="en-US" sz="1650" dirty="0"/>
          </a:p>
        </p:txBody>
      </p:sp>
      <p:pic>
        <p:nvPicPr>
          <p:cNvPr id="7" name="Image 1" descr="preencoded.png"/>
          <p:cNvPicPr>
            <a:picLocks noChangeAspect="1"/>
          </p:cNvPicPr>
          <p:nvPr/>
        </p:nvPicPr>
        <p:blipFill>
          <a:blip r:embed="rId4"/>
          <a:stretch>
            <a:fillRect/>
          </a:stretch>
        </p:blipFill>
        <p:spPr>
          <a:xfrm>
            <a:off x="741045" y="4171712"/>
            <a:ext cx="1058585" cy="1270278"/>
          </a:xfrm>
          <a:prstGeom prst="rect">
            <a:avLst/>
          </a:prstGeom>
        </p:spPr>
      </p:pic>
      <p:sp>
        <p:nvSpPr>
          <p:cNvPr id="8" name="Text 4"/>
          <p:cNvSpPr/>
          <p:nvPr/>
        </p:nvSpPr>
        <p:spPr>
          <a:xfrm>
            <a:off x="1997154" y="4383405"/>
            <a:ext cx="3792736" cy="330756"/>
          </a:xfrm>
          <a:prstGeom prst="rect">
            <a:avLst/>
          </a:prstGeom>
          <a:noFill/>
          <a:ln/>
        </p:spPr>
        <p:txBody>
          <a:bodyPr wrap="none" lIns="0" tIns="0" rIns="0" bIns="0" rtlCol="0" anchor="t"/>
          <a:lstStyle/>
          <a:p>
            <a:pPr marL="0" indent="0" algn="l">
              <a:lnSpc>
                <a:spcPts val="2600"/>
              </a:lnSpc>
              <a:buNone/>
            </a:pPr>
            <a:r>
              <a:rPr lang="en-US" sz="2050" b="1" dirty="0">
                <a:solidFill>
                  <a:srgbClr val="C2C4B5"/>
                </a:solidFill>
                <a:latin typeface="Outfit Bold" pitchFamily="34" charset="0"/>
                <a:ea typeface="Outfit Bold" pitchFamily="34" charset="-122"/>
                <a:cs typeface="Outfit Bold" pitchFamily="34" charset="-120"/>
              </a:rPr>
              <a:t>Enhanced Performance Testing</a:t>
            </a:r>
            <a:endParaRPr lang="en-US" sz="2050" dirty="0"/>
          </a:p>
        </p:txBody>
      </p:sp>
      <p:sp>
        <p:nvSpPr>
          <p:cNvPr id="9" name="Text 5"/>
          <p:cNvSpPr/>
          <p:nvPr/>
        </p:nvSpPr>
        <p:spPr>
          <a:xfrm>
            <a:off x="1997154" y="4832628"/>
            <a:ext cx="11892201" cy="327422"/>
          </a:xfrm>
          <a:prstGeom prst="rect">
            <a:avLst/>
          </a:prstGeom>
          <a:noFill/>
          <a:ln/>
        </p:spPr>
        <p:txBody>
          <a:bodyPr wrap="none" lIns="0" tIns="0" rIns="0" bIns="0" rtlCol="0" anchor="t"/>
          <a:lstStyle/>
          <a:p>
            <a:pPr marL="0" indent="0" algn="l">
              <a:lnSpc>
                <a:spcPts val="2550"/>
              </a:lnSpc>
              <a:buNone/>
            </a:pPr>
            <a:r>
              <a:rPr lang="en-US" sz="1650" dirty="0">
                <a:solidFill>
                  <a:srgbClr val="C2C4B5"/>
                </a:solidFill>
                <a:latin typeface="Bitter" pitchFamily="34" charset="0"/>
                <a:ea typeface="Bitter" pitchFamily="34" charset="-122"/>
                <a:cs typeface="Bitter" pitchFamily="34" charset="-120"/>
              </a:rPr>
              <a:t>Execute performance tests with higher and variable loads to simulate real-world traffic patterns</a:t>
            </a:r>
            <a:endParaRPr lang="en-US" sz="1650" dirty="0"/>
          </a:p>
        </p:txBody>
      </p:sp>
      <p:pic>
        <p:nvPicPr>
          <p:cNvPr id="10" name="Image 2" descr="preencoded.png"/>
          <p:cNvPicPr>
            <a:picLocks noChangeAspect="1"/>
          </p:cNvPicPr>
          <p:nvPr/>
        </p:nvPicPr>
        <p:blipFill>
          <a:blip r:embed="rId5"/>
          <a:stretch>
            <a:fillRect/>
          </a:stretch>
        </p:blipFill>
        <p:spPr>
          <a:xfrm>
            <a:off x="741045" y="5441990"/>
            <a:ext cx="1058585" cy="1270278"/>
          </a:xfrm>
          <a:prstGeom prst="rect">
            <a:avLst/>
          </a:prstGeom>
        </p:spPr>
      </p:pic>
      <p:sp>
        <p:nvSpPr>
          <p:cNvPr id="11" name="Text 6"/>
          <p:cNvSpPr/>
          <p:nvPr/>
        </p:nvSpPr>
        <p:spPr>
          <a:xfrm>
            <a:off x="1997154" y="5653683"/>
            <a:ext cx="2759869" cy="330756"/>
          </a:xfrm>
          <a:prstGeom prst="rect">
            <a:avLst/>
          </a:prstGeom>
          <a:noFill/>
          <a:ln/>
        </p:spPr>
        <p:txBody>
          <a:bodyPr wrap="none" lIns="0" tIns="0" rIns="0" bIns="0" rtlCol="0" anchor="t"/>
          <a:lstStyle/>
          <a:p>
            <a:pPr marL="0" indent="0" algn="l">
              <a:lnSpc>
                <a:spcPts val="2600"/>
              </a:lnSpc>
              <a:buNone/>
            </a:pPr>
            <a:r>
              <a:rPr lang="en-US" sz="2050" b="1" dirty="0">
                <a:solidFill>
                  <a:srgbClr val="C2C4B5"/>
                </a:solidFill>
                <a:latin typeface="Outfit Bold" pitchFamily="34" charset="0"/>
                <a:ea typeface="Outfit Bold" pitchFamily="34" charset="-122"/>
                <a:cs typeface="Outfit Bold" pitchFamily="34" charset="-120"/>
              </a:rPr>
              <a:t>Broaden Testing Scope</a:t>
            </a:r>
            <a:endParaRPr lang="en-US" sz="2050" dirty="0"/>
          </a:p>
        </p:txBody>
      </p:sp>
      <p:sp>
        <p:nvSpPr>
          <p:cNvPr id="12" name="Text 7"/>
          <p:cNvSpPr/>
          <p:nvPr/>
        </p:nvSpPr>
        <p:spPr>
          <a:xfrm>
            <a:off x="1997154" y="6102906"/>
            <a:ext cx="11892201" cy="327422"/>
          </a:xfrm>
          <a:prstGeom prst="rect">
            <a:avLst/>
          </a:prstGeom>
          <a:noFill/>
          <a:ln/>
        </p:spPr>
        <p:txBody>
          <a:bodyPr wrap="none" lIns="0" tIns="0" rIns="0" bIns="0" rtlCol="0" anchor="t"/>
          <a:lstStyle/>
          <a:p>
            <a:pPr marL="0" indent="0" algn="l">
              <a:lnSpc>
                <a:spcPts val="2550"/>
              </a:lnSpc>
              <a:buNone/>
            </a:pPr>
            <a:r>
              <a:rPr lang="en-US" sz="1650" dirty="0">
                <a:solidFill>
                  <a:srgbClr val="C2C4B5"/>
                </a:solidFill>
                <a:latin typeface="Bitter" pitchFamily="34" charset="0"/>
                <a:ea typeface="Bitter" pitchFamily="34" charset="-122"/>
                <a:cs typeface="Bitter" pitchFamily="34" charset="-120"/>
              </a:rPr>
              <a:t>Include security, accessibility, and cross-browser testing for comprehensive quality assurance</a:t>
            </a:r>
            <a:endParaRPr lang="en-US" sz="1650" dirty="0"/>
          </a:p>
        </p:txBody>
      </p:sp>
      <p:sp>
        <p:nvSpPr>
          <p:cNvPr id="13" name="Text 8"/>
          <p:cNvSpPr/>
          <p:nvPr/>
        </p:nvSpPr>
        <p:spPr>
          <a:xfrm>
            <a:off x="741045" y="6934557"/>
            <a:ext cx="13148310" cy="654844"/>
          </a:xfrm>
          <a:prstGeom prst="rect">
            <a:avLst/>
          </a:prstGeom>
          <a:noFill/>
          <a:ln/>
        </p:spPr>
        <p:txBody>
          <a:bodyPr wrap="square" lIns="0" tIns="0" rIns="0" bIns="0" rtlCol="0" anchor="t"/>
          <a:lstStyle/>
          <a:p>
            <a:pPr marL="0" indent="0" algn="l">
              <a:lnSpc>
                <a:spcPts val="2550"/>
              </a:lnSpc>
              <a:buNone/>
            </a:pPr>
            <a:r>
              <a:rPr lang="en-US" sz="1650" dirty="0">
                <a:solidFill>
                  <a:srgbClr val="C2C4B5"/>
                </a:solidFill>
                <a:latin typeface="Bitter" pitchFamily="34" charset="0"/>
                <a:ea typeface="Bitter" pitchFamily="34" charset="-122"/>
                <a:cs typeface="Bitter" pitchFamily="34" charset="-120"/>
              </a:rPr>
              <a:t>Overall, this project reflects practical application of industry-aligned QA methodologies and tools, providing valuable insights for academic and professional contexts.</a:t>
            </a:r>
            <a:endParaRPr lang="en-US" sz="1650" dirty="0"/>
          </a:p>
        </p:txBody>
      </p:sp>
      <p:sp>
        <p:nvSpPr>
          <p:cNvPr id="14" name="مستطيل 13">
            <a:extLst>
              <a:ext uri="{FF2B5EF4-FFF2-40B4-BE49-F238E27FC236}">
                <a16:creationId xmlns:a16="http://schemas.microsoft.com/office/drawing/2014/main" id="{43C27487-D478-134D-5D12-48163A5BCEE8}"/>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12269"/>
          </a:xfrm>
          <a:prstGeom prst="rect">
            <a:avLst/>
          </a:prstGeom>
        </p:spPr>
      </p:pic>
      <p:sp>
        <p:nvSpPr>
          <p:cNvPr id="3" name="Text 0"/>
          <p:cNvSpPr/>
          <p:nvPr/>
        </p:nvSpPr>
        <p:spPr>
          <a:xfrm>
            <a:off x="776526" y="3589973"/>
            <a:ext cx="13077349" cy="351115"/>
          </a:xfrm>
          <a:prstGeom prst="rect">
            <a:avLst/>
          </a:prstGeom>
          <a:noFill/>
          <a:ln/>
        </p:spPr>
        <p:txBody>
          <a:bodyPr wrap="none" lIns="0" tIns="0" rIns="0" bIns="0" rtlCol="0" anchor="t"/>
          <a:lstStyle/>
          <a:p>
            <a:pPr marL="0" indent="0" algn="l">
              <a:lnSpc>
                <a:spcPts val="2750"/>
              </a:lnSpc>
              <a:buNone/>
            </a:pPr>
            <a:endParaRPr lang="en-US" sz="1700" dirty="0"/>
          </a:p>
        </p:txBody>
      </p:sp>
      <p:sp>
        <p:nvSpPr>
          <p:cNvPr id="4" name="Text 1"/>
          <p:cNvSpPr/>
          <p:nvPr/>
        </p:nvSpPr>
        <p:spPr>
          <a:xfrm>
            <a:off x="776526" y="4158139"/>
            <a:ext cx="13077349" cy="2773680"/>
          </a:xfrm>
          <a:prstGeom prst="rect">
            <a:avLst/>
          </a:prstGeom>
          <a:noFill/>
          <a:ln/>
        </p:spPr>
        <p:txBody>
          <a:bodyPr wrap="square" lIns="0" tIns="0" rIns="0" bIns="0" rtlCol="0" anchor="t"/>
          <a:lstStyle/>
          <a:p>
            <a:pPr marL="0" indent="0" algn="ctr">
              <a:lnSpc>
                <a:spcPts val="10900"/>
              </a:lnSpc>
              <a:buNone/>
            </a:pPr>
            <a:r>
              <a:rPr lang="en-US" sz="8700" b="1" dirty="0">
                <a:solidFill>
                  <a:schemeClr val="accent6">
                    <a:lumMod val="50000"/>
                  </a:schemeClr>
                </a:solidFill>
                <a:latin typeface="Outfit Bold" pitchFamily="34" charset="0"/>
                <a:ea typeface="Outfit Bold" pitchFamily="34" charset="-122"/>
                <a:cs typeface="Outfit Bold" pitchFamily="34" charset="-120"/>
              </a:rPr>
              <a:t>Thank you for your attention</a:t>
            </a:r>
            <a:endParaRPr lang="en-US" sz="8700" dirty="0">
              <a:solidFill>
                <a:schemeClr val="accent6">
                  <a:lumMod val="50000"/>
                </a:schemeClr>
              </a:solidFill>
            </a:endParaRPr>
          </a:p>
        </p:txBody>
      </p:sp>
      <p:sp>
        <p:nvSpPr>
          <p:cNvPr id="5" name="Text 2"/>
          <p:cNvSpPr/>
          <p:nvPr/>
        </p:nvSpPr>
        <p:spPr>
          <a:xfrm>
            <a:off x="776526" y="7257336"/>
            <a:ext cx="13077349" cy="351115"/>
          </a:xfrm>
          <a:prstGeom prst="rect">
            <a:avLst/>
          </a:prstGeom>
          <a:noFill/>
          <a:ln/>
        </p:spPr>
        <p:txBody>
          <a:bodyPr wrap="none" lIns="0" tIns="0" rIns="0" bIns="0" rtlCol="0" anchor="t"/>
          <a:lstStyle/>
          <a:p>
            <a:pPr marL="0" indent="0" algn="l">
              <a:lnSpc>
                <a:spcPts val="2750"/>
              </a:lnSpc>
              <a:buNone/>
            </a:pPr>
            <a:endParaRPr lang="en-US" sz="1700" dirty="0"/>
          </a:p>
        </p:txBody>
      </p:sp>
      <p:sp>
        <p:nvSpPr>
          <p:cNvPr id="6" name="مستطيل 5">
            <a:extLst>
              <a:ext uri="{FF2B5EF4-FFF2-40B4-BE49-F238E27FC236}">
                <a16:creationId xmlns:a16="http://schemas.microsoft.com/office/drawing/2014/main" id="{248A6F7A-2A62-7125-D534-30D7B9FB57F6}"/>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760720" cy="8229600"/>
          </a:xfrm>
          <a:prstGeom prst="rect">
            <a:avLst/>
          </a:prstGeom>
        </p:spPr>
      </p:pic>
      <p:sp>
        <p:nvSpPr>
          <p:cNvPr id="3" name="Text 0"/>
          <p:cNvSpPr/>
          <p:nvPr/>
        </p:nvSpPr>
        <p:spPr>
          <a:xfrm>
            <a:off x="5760720" y="728133"/>
            <a:ext cx="8734213" cy="1574800"/>
          </a:xfrm>
          <a:prstGeom prst="rect">
            <a:avLst/>
          </a:prstGeom>
          <a:noFill/>
          <a:ln/>
        </p:spPr>
        <p:txBody>
          <a:bodyPr wrap="square" lIns="0" tIns="0" rIns="0" bIns="0" rtlCol="0" anchor="t"/>
          <a:lstStyle/>
          <a:p>
            <a:pPr marL="0" indent="0" algn="l">
              <a:lnSpc>
                <a:spcPts val="5550"/>
              </a:lnSpc>
              <a:buNone/>
            </a:pPr>
            <a:r>
              <a:rPr lang="en-US" sz="4450" b="1" dirty="0">
                <a:solidFill>
                  <a:schemeClr val="accent6">
                    <a:lumMod val="50000"/>
                  </a:schemeClr>
                </a:solidFill>
                <a:latin typeface="Outfit Bold" pitchFamily="34" charset="0"/>
                <a:ea typeface="Outfit Bold" pitchFamily="34" charset="-122"/>
                <a:cs typeface="Outfit Bold" pitchFamily="34" charset="-120"/>
              </a:rPr>
              <a:t>Software Quality Assurance in Modern Web Applications</a:t>
            </a:r>
            <a:endParaRPr lang="en-US" sz="4450" dirty="0">
              <a:solidFill>
                <a:schemeClr val="accent6">
                  <a:lumMod val="50000"/>
                </a:schemeClr>
              </a:solidFill>
            </a:endParaRPr>
          </a:p>
        </p:txBody>
      </p:sp>
      <p:sp>
        <p:nvSpPr>
          <p:cNvPr id="4" name="Text 1"/>
          <p:cNvSpPr/>
          <p:nvPr/>
        </p:nvSpPr>
        <p:spPr>
          <a:xfrm>
            <a:off x="6280189" y="2975563"/>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Software Quality Assurance plays a critical role in ensuring reliable and secure web applications. Modern web systems require comprehensive testing at multiple levels: user interface, API endpoints, and performance metrics.</a:t>
            </a:r>
            <a:endParaRPr lang="en-US" sz="1750" dirty="0"/>
          </a:p>
        </p:txBody>
      </p:sp>
      <p:sp>
        <p:nvSpPr>
          <p:cNvPr id="5" name="Text 2"/>
          <p:cNvSpPr/>
          <p:nvPr/>
        </p:nvSpPr>
        <p:spPr>
          <a:xfrm>
            <a:off x="6280190" y="5121235"/>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This project represents a practical QA case study for a web-based e-commerce system, focusing on validating functionality, reliability, and performance using industry-standard tools. It demonstrates end-to-end website testing aligned with professional QA methodologies.</a:t>
            </a:r>
            <a:endParaRPr lang="en-US" sz="1750" dirty="0"/>
          </a:p>
        </p:txBody>
      </p:sp>
      <p:sp>
        <p:nvSpPr>
          <p:cNvPr id="6" name="مستطيل 5">
            <a:extLst>
              <a:ext uri="{FF2B5EF4-FFF2-40B4-BE49-F238E27FC236}">
                <a16:creationId xmlns:a16="http://schemas.microsoft.com/office/drawing/2014/main" id="{5A585098-DC5E-687F-4343-17B3E02CFE77}"/>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1720215"/>
            <a:ext cx="1995726" cy="426244"/>
          </a:xfrm>
          <a:prstGeom prst="roundRect">
            <a:avLst>
              <a:gd name="adj" fmla="val 6386"/>
            </a:avLst>
          </a:prstGeom>
          <a:solidFill>
            <a:srgbClr val="2A2C20"/>
          </a:solidFill>
          <a:ln/>
        </p:spPr>
        <p:txBody>
          <a:bodyPr/>
          <a:lstStyle/>
          <a:p>
            <a:endParaRPr lang="en-US"/>
          </a:p>
        </p:txBody>
      </p:sp>
      <p:sp>
        <p:nvSpPr>
          <p:cNvPr id="3" name="Text 1"/>
          <p:cNvSpPr/>
          <p:nvPr/>
        </p:nvSpPr>
        <p:spPr>
          <a:xfrm>
            <a:off x="929878" y="1788200"/>
            <a:ext cx="1723549" cy="290274"/>
          </a:xfrm>
          <a:prstGeom prst="rect">
            <a:avLst/>
          </a:prstGeom>
          <a:noFill/>
          <a:ln/>
        </p:spPr>
        <p:txBody>
          <a:bodyPr wrap="none" lIns="0" tIns="0" rIns="0" bIns="0" rtlCol="0" anchor="t"/>
          <a:lstStyle/>
          <a:p>
            <a:pPr marL="0" indent="0" algn="l">
              <a:lnSpc>
                <a:spcPts val="2250"/>
              </a:lnSpc>
              <a:buNone/>
            </a:pPr>
            <a:r>
              <a:rPr lang="en-US" sz="1400" dirty="0">
                <a:solidFill>
                  <a:srgbClr val="C2C4B5"/>
                </a:solidFill>
                <a:latin typeface="Bitter" pitchFamily="34" charset="0"/>
                <a:ea typeface="Bitter" pitchFamily="34" charset="-122"/>
                <a:cs typeface="Bitter" pitchFamily="34" charset="-120"/>
              </a:rPr>
              <a:t>PROJECT OVERVIEW</a:t>
            </a:r>
            <a:endParaRPr lang="en-US" sz="1400" dirty="0"/>
          </a:p>
        </p:txBody>
      </p:sp>
      <p:sp>
        <p:nvSpPr>
          <p:cNvPr id="4" name="Text 2"/>
          <p:cNvSpPr/>
          <p:nvPr/>
        </p:nvSpPr>
        <p:spPr>
          <a:xfrm>
            <a:off x="793790" y="2237184"/>
            <a:ext cx="10824210" cy="708779"/>
          </a:xfrm>
          <a:prstGeom prst="rect">
            <a:avLst/>
          </a:prstGeom>
          <a:noFill/>
          <a:ln/>
        </p:spPr>
        <p:txBody>
          <a:bodyPr wrap="none" lIns="0" tIns="0" rIns="0" bIns="0" rtlCol="0" anchor="t"/>
          <a:lstStyle/>
          <a:p>
            <a:pPr marL="0" indent="0" algn="l">
              <a:lnSpc>
                <a:spcPts val="5550"/>
              </a:lnSpc>
              <a:buNone/>
            </a:pPr>
            <a:r>
              <a:rPr lang="en-US" sz="4450" b="1" dirty="0">
                <a:solidFill>
                  <a:schemeClr val="accent6">
                    <a:lumMod val="50000"/>
                  </a:schemeClr>
                </a:solidFill>
                <a:latin typeface="Outfit Bold" pitchFamily="34" charset="0"/>
                <a:ea typeface="Outfit Bold" pitchFamily="34" charset="-122"/>
                <a:cs typeface="Outfit Bold" pitchFamily="34" charset="-120"/>
              </a:rPr>
              <a:t>Scope, Objectives, and System Under Test</a:t>
            </a:r>
            <a:endParaRPr lang="en-US" sz="4450" dirty="0">
              <a:solidFill>
                <a:schemeClr val="accent6">
                  <a:lumMod val="50000"/>
                </a:schemeClr>
              </a:solidFill>
            </a:endParaRPr>
          </a:p>
        </p:txBody>
      </p:sp>
      <p:sp>
        <p:nvSpPr>
          <p:cNvPr id="5" name="Text 3"/>
          <p:cNvSpPr/>
          <p:nvPr/>
        </p:nvSpPr>
        <p:spPr>
          <a:xfrm>
            <a:off x="793790" y="351293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Testing Scope</a:t>
            </a:r>
            <a:endParaRPr lang="en-US" sz="2200" dirty="0"/>
          </a:p>
        </p:txBody>
      </p:sp>
      <p:sp>
        <p:nvSpPr>
          <p:cNvPr id="6" name="Text 4"/>
          <p:cNvSpPr/>
          <p:nvPr/>
        </p:nvSpPr>
        <p:spPr>
          <a:xfrm>
            <a:off x="793790" y="4094083"/>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The project focuses on quality assurance for a web-based e-commerce application, encompassing both frontend web UI and backend RESTful APIs. Testing was performed on a simulated production-like environment using public test platforms.</a:t>
            </a:r>
            <a:endParaRPr lang="en-US" sz="1750" dirty="0"/>
          </a:p>
        </p:txBody>
      </p:sp>
      <p:sp>
        <p:nvSpPr>
          <p:cNvPr id="7" name="Shape 5"/>
          <p:cNvSpPr/>
          <p:nvPr/>
        </p:nvSpPr>
        <p:spPr>
          <a:xfrm>
            <a:off x="7436168" y="3286125"/>
            <a:ext cx="6571417" cy="3223260"/>
          </a:xfrm>
          <a:prstGeom prst="roundRect">
            <a:avLst>
              <a:gd name="adj" fmla="val 1056"/>
            </a:avLst>
          </a:prstGeom>
          <a:solidFill>
            <a:srgbClr val="9FA582"/>
          </a:solidFill>
          <a:ln/>
        </p:spPr>
        <p:txBody>
          <a:bodyPr/>
          <a:lstStyle/>
          <a:p>
            <a:endParaRPr lang="en-US"/>
          </a:p>
        </p:txBody>
      </p:sp>
      <p:sp>
        <p:nvSpPr>
          <p:cNvPr id="8" name="Text 6"/>
          <p:cNvSpPr/>
          <p:nvPr/>
        </p:nvSpPr>
        <p:spPr>
          <a:xfrm>
            <a:off x="7662982" y="3512939"/>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000000"/>
                </a:solidFill>
                <a:latin typeface="Outfit Bold" pitchFamily="34" charset="0"/>
                <a:ea typeface="Outfit Bold" pitchFamily="34" charset="-122"/>
                <a:cs typeface="Outfit Bold" pitchFamily="34" charset="-120"/>
              </a:rPr>
              <a:t>Key Objectives</a:t>
            </a:r>
            <a:endParaRPr lang="en-US" sz="2200" dirty="0"/>
          </a:p>
        </p:txBody>
      </p:sp>
      <p:sp>
        <p:nvSpPr>
          <p:cNvPr id="9" name="Text 7"/>
          <p:cNvSpPr/>
          <p:nvPr/>
        </p:nvSpPr>
        <p:spPr>
          <a:xfrm>
            <a:off x="7662982" y="4094083"/>
            <a:ext cx="6117788" cy="2177548"/>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000000"/>
                </a:solidFill>
                <a:latin typeface="Bitter" pitchFamily="34" charset="0"/>
                <a:ea typeface="Bitter" pitchFamily="34" charset="-122"/>
                <a:cs typeface="Bitter" pitchFamily="34" charset="-120"/>
              </a:rPr>
              <a:t>Verify core user workflows including authentication, product browsing, and checkout processes</a:t>
            </a:r>
            <a:endParaRPr lang="en-US" sz="1750" dirty="0"/>
          </a:p>
          <a:p>
            <a:pPr marL="342900" indent="-342900" algn="l">
              <a:lnSpc>
                <a:spcPts val="2850"/>
              </a:lnSpc>
              <a:buSzPct val="100000"/>
              <a:buChar char="•"/>
            </a:pPr>
            <a:r>
              <a:rPr lang="en-US" sz="1750" dirty="0">
                <a:solidFill>
                  <a:srgbClr val="000000"/>
                </a:solidFill>
                <a:latin typeface="Bitter" pitchFamily="34" charset="0"/>
                <a:ea typeface="Bitter" pitchFamily="34" charset="-122"/>
                <a:cs typeface="Bitter" pitchFamily="34" charset="-120"/>
              </a:rPr>
              <a:t>Ensure backend APIs return correct, consistent, and reliable responses</a:t>
            </a:r>
            <a:endParaRPr lang="en-US" sz="1750" dirty="0"/>
          </a:p>
          <a:p>
            <a:pPr marL="342900" indent="-342900" algn="l">
              <a:lnSpc>
                <a:spcPts val="2850"/>
              </a:lnSpc>
              <a:buSzPct val="100000"/>
              <a:buChar char="•"/>
            </a:pPr>
            <a:r>
              <a:rPr lang="en-US" sz="1750" dirty="0">
                <a:solidFill>
                  <a:srgbClr val="000000"/>
                </a:solidFill>
                <a:latin typeface="Bitter" pitchFamily="34" charset="0"/>
                <a:ea typeface="Bitter" pitchFamily="34" charset="-122"/>
                <a:cs typeface="Bitter" pitchFamily="34" charset="-120"/>
              </a:rPr>
              <a:t>Evaluate system performance under normal and concurrent user load conditions</a:t>
            </a:r>
            <a:endParaRPr lang="en-US" sz="1750" dirty="0"/>
          </a:p>
        </p:txBody>
      </p:sp>
      <p:sp>
        <p:nvSpPr>
          <p:cNvPr id="10" name="مستطيل 9">
            <a:extLst>
              <a:ext uri="{FF2B5EF4-FFF2-40B4-BE49-F238E27FC236}">
                <a16:creationId xmlns:a16="http://schemas.microsoft.com/office/drawing/2014/main" id="{9F6929BD-FBC8-99BA-9BE7-77E995344B52}"/>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793790" y="1944886"/>
            <a:ext cx="1972389" cy="441484"/>
          </a:xfrm>
          <a:prstGeom prst="roundRect">
            <a:avLst>
              <a:gd name="adj" fmla="val 6165"/>
            </a:avLst>
          </a:prstGeom>
          <a:noFill/>
          <a:ln w="7620">
            <a:solidFill>
              <a:srgbClr val="9FA582"/>
            </a:solidFill>
            <a:prstDash val="solid"/>
          </a:ln>
        </p:spPr>
        <p:txBody>
          <a:bodyPr/>
          <a:lstStyle/>
          <a:p>
            <a:endParaRPr lang="en-US"/>
          </a:p>
        </p:txBody>
      </p:sp>
      <p:sp>
        <p:nvSpPr>
          <p:cNvPr id="3" name="Text 1"/>
          <p:cNvSpPr/>
          <p:nvPr/>
        </p:nvSpPr>
        <p:spPr>
          <a:xfrm>
            <a:off x="937498" y="2020491"/>
            <a:ext cx="1684973" cy="290274"/>
          </a:xfrm>
          <a:prstGeom prst="rect">
            <a:avLst/>
          </a:prstGeom>
          <a:noFill/>
          <a:ln/>
        </p:spPr>
        <p:txBody>
          <a:bodyPr wrap="none" lIns="0" tIns="0" rIns="0" bIns="0" rtlCol="0" anchor="t"/>
          <a:lstStyle/>
          <a:p>
            <a:pPr marL="0" indent="0" algn="l">
              <a:lnSpc>
                <a:spcPts val="2250"/>
              </a:lnSpc>
              <a:buNone/>
            </a:pPr>
            <a:r>
              <a:rPr lang="en-US" sz="1400" dirty="0">
                <a:solidFill>
                  <a:srgbClr val="9FA582"/>
                </a:solidFill>
                <a:latin typeface="Bitter" pitchFamily="34" charset="0"/>
                <a:ea typeface="Bitter" pitchFamily="34" charset="-122"/>
                <a:cs typeface="Bitter" pitchFamily="34" charset="-120"/>
              </a:rPr>
              <a:t>TESTING STRATEGY</a:t>
            </a:r>
            <a:endParaRPr lang="en-US" sz="1400" dirty="0"/>
          </a:p>
        </p:txBody>
      </p:sp>
      <p:sp>
        <p:nvSpPr>
          <p:cNvPr id="4" name="Text 2"/>
          <p:cNvSpPr/>
          <p:nvPr/>
        </p:nvSpPr>
        <p:spPr>
          <a:xfrm>
            <a:off x="793790" y="2477095"/>
            <a:ext cx="9187339" cy="708779"/>
          </a:xfrm>
          <a:prstGeom prst="rect">
            <a:avLst/>
          </a:prstGeom>
          <a:noFill/>
          <a:ln/>
        </p:spPr>
        <p:txBody>
          <a:bodyPr wrap="none" lIns="0" tIns="0" rIns="0" bIns="0" rtlCol="0" anchor="t"/>
          <a:lstStyle/>
          <a:p>
            <a:pPr marL="0" indent="0" algn="l">
              <a:lnSpc>
                <a:spcPts val="5550"/>
              </a:lnSpc>
              <a:buNone/>
            </a:pPr>
            <a:r>
              <a:rPr lang="en-US" sz="4450" b="1" dirty="0">
                <a:solidFill>
                  <a:schemeClr val="accent6">
                    <a:lumMod val="50000"/>
                  </a:schemeClr>
                </a:solidFill>
                <a:latin typeface="Outfit Bold" pitchFamily="34" charset="0"/>
                <a:ea typeface="Outfit Bold" pitchFamily="34" charset="-122"/>
                <a:cs typeface="Outfit Bold" pitchFamily="34" charset="-120"/>
              </a:rPr>
              <a:t>QA Concepts and Testing Approach</a:t>
            </a:r>
            <a:endParaRPr lang="en-US" sz="4450" dirty="0">
              <a:solidFill>
                <a:schemeClr val="accent6">
                  <a:lumMod val="50000"/>
                </a:schemeClr>
              </a:solidFill>
            </a:endParaRPr>
          </a:p>
        </p:txBody>
      </p:sp>
      <p:sp>
        <p:nvSpPr>
          <p:cNvPr id="5" name="Shape 3"/>
          <p:cNvSpPr/>
          <p:nvPr/>
        </p:nvSpPr>
        <p:spPr>
          <a:xfrm>
            <a:off x="793790" y="3526036"/>
            <a:ext cx="4196358" cy="2758559"/>
          </a:xfrm>
          <a:prstGeom prst="roundRect">
            <a:avLst>
              <a:gd name="adj" fmla="val 1233"/>
            </a:avLst>
          </a:prstGeom>
          <a:solidFill>
            <a:srgbClr val="3B3C3E"/>
          </a:solidFill>
          <a:ln/>
        </p:spPr>
        <p:txBody>
          <a:bodyPr/>
          <a:lstStyle/>
          <a:p>
            <a:endParaRPr lang="en-US"/>
          </a:p>
        </p:txBody>
      </p:sp>
      <p:sp>
        <p:nvSpPr>
          <p:cNvPr id="6" name="Text 4"/>
          <p:cNvSpPr/>
          <p:nvPr/>
        </p:nvSpPr>
        <p:spPr>
          <a:xfrm>
            <a:off x="1020604" y="375285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Multi-Level Testing</a:t>
            </a:r>
            <a:endParaRPr lang="en-US" sz="2200" dirty="0"/>
          </a:p>
        </p:txBody>
      </p:sp>
      <p:sp>
        <p:nvSpPr>
          <p:cNvPr id="7" name="Text 5"/>
          <p:cNvSpPr/>
          <p:nvPr/>
        </p:nvSpPr>
        <p:spPr>
          <a:xfrm>
            <a:off x="1020604" y="4243268"/>
            <a:ext cx="3742730" cy="1814513"/>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UI testing validates user-facing functionality, API testing verifies backend logic and data integrity, and performance testing measures responsiveness and stability.</a:t>
            </a:r>
            <a:endParaRPr lang="en-US" sz="1750" dirty="0"/>
          </a:p>
        </p:txBody>
      </p:sp>
      <p:sp>
        <p:nvSpPr>
          <p:cNvPr id="8" name="Shape 6"/>
          <p:cNvSpPr/>
          <p:nvPr/>
        </p:nvSpPr>
        <p:spPr>
          <a:xfrm>
            <a:off x="5216962" y="3526036"/>
            <a:ext cx="4196358" cy="2758559"/>
          </a:xfrm>
          <a:prstGeom prst="roundRect">
            <a:avLst>
              <a:gd name="adj" fmla="val 1233"/>
            </a:avLst>
          </a:prstGeom>
          <a:solidFill>
            <a:srgbClr val="3B3C3E"/>
          </a:solidFill>
          <a:ln/>
        </p:spPr>
        <p:txBody>
          <a:bodyPr/>
          <a:lstStyle/>
          <a:p>
            <a:endParaRPr lang="en-US"/>
          </a:p>
        </p:txBody>
      </p:sp>
      <p:sp>
        <p:nvSpPr>
          <p:cNvPr id="9" name="Text 7"/>
          <p:cNvSpPr/>
          <p:nvPr/>
        </p:nvSpPr>
        <p:spPr>
          <a:xfrm>
            <a:off x="5443776" y="375285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QA Principles</a:t>
            </a:r>
            <a:endParaRPr lang="en-US" sz="2200" dirty="0"/>
          </a:p>
        </p:txBody>
      </p:sp>
      <p:sp>
        <p:nvSpPr>
          <p:cNvPr id="10" name="Text 8"/>
          <p:cNvSpPr/>
          <p:nvPr/>
        </p:nvSpPr>
        <p:spPr>
          <a:xfrm>
            <a:off x="5443776" y="4243268"/>
            <a:ext cx="3742730" cy="1814513"/>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Applied core Quality Assurance principles to ensure systematic and repeatable testing, combining functional and non-functional testing approaches.</a:t>
            </a:r>
            <a:endParaRPr lang="en-US" sz="1750" dirty="0"/>
          </a:p>
        </p:txBody>
      </p:sp>
      <p:sp>
        <p:nvSpPr>
          <p:cNvPr id="11" name="Shape 9"/>
          <p:cNvSpPr/>
          <p:nvPr/>
        </p:nvSpPr>
        <p:spPr>
          <a:xfrm>
            <a:off x="9640133" y="3526036"/>
            <a:ext cx="4196358" cy="2758559"/>
          </a:xfrm>
          <a:prstGeom prst="roundRect">
            <a:avLst>
              <a:gd name="adj" fmla="val 1233"/>
            </a:avLst>
          </a:prstGeom>
          <a:solidFill>
            <a:srgbClr val="3B3C3E"/>
          </a:solidFill>
          <a:ln/>
        </p:spPr>
        <p:txBody>
          <a:bodyPr/>
          <a:lstStyle/>
          <a:p>
            <a:endParaRPr lang="en-US"/>
          </a:p>
        </p:txBody>
      </p:sp>
      <p:sp>
        <p:nvSpPr>
          <p:cNvPr id="12" name="Text 10"/>
          <p:cNvSpPr/>
          <p:nvPr/>
        </p:nvSpPr>
        <p:spPr>
          <a:xfrm>
            <a:off x="9866948" y="375285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Risk-Based Approach</a:t>
            </a:r>
            <a:endParaRPr lang="en-US" sz="2200" dirty="0"/>
          </a:p>
        </p:txBody>
      </p:sp>
      <p:sp>
        <p:nvSpPr>
          <p:cNvPr id="13" name="Text 11"/>
          <p:cNvSpPr/>
          <p:nvPr/>
        </p:nvSpPr>
        <p:spPr>
          <a:xfrm>
            <a:off x="9866948" y="4243268"/>
            <a:ext cx="3742730" cy="1451610"/>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Used prioritisation of critical user flows and structured testing activities according to the Software Testing Life Cycle (STLC).</a:t>
            </a:r>
            <a:endParaRPr lang="en-US" sz="1750" dirty="0"/>
          </a:p>
        </p:txBody>
      </p:sp>
      <p:sp>
        <p:nvSpPr>
          <p:cNvPr id="14" name="مستطيل 13">
            <a:extLst>
              <a:ext uri="{FF2B5EF4-FFF2-40B4-BE49-F238E27FC236}">
                <a16:creationId xmlns:a16="http://schemas.microsoft.com/office/drawing/2014/main" id="{478A791E-B58B-313E-96C7-094D1DEF40E7}"/>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1404461"/>
            <a:ext cx="8733711" cy="708779"/>
          </a:xfrm>
          <a:prstGeom prst="rect">
            <a:avLst/>
          </a:prstGeom>
          <a:noFill/>
          <a:ln/>
        </p:spPr>
        <p:txBody>
          <a:bodyPr wrap="none" lIns="0" tIns="0" rIns="0" bIns="0" rtlCol="0" anchor="t"/>
          <a:lstStyle/>
          <a:p>
            <a:pPr marL="0" indent="0" algn="l">
              <a:lnSpc>
                <a:spcPts val="5550"/>
              </a:lnSpc>
              <a:buNone/>
            </a:pPr>
            <a:r>
              <a:rPr lang="en-US" sz="4450" b="1" dirty="0">
                <a:solidFill>
                  <a:schemeClr val="accent6">
                    <a:lumMod val="50000"/>
                  </a:schemeClr>
                </a:solidFill>
                <a:latin typeface="Outfit Bold" pitchFamily="34" charset="0"/>
                <a:ea typeface="Outfit Bold" pitchFamily="34" charset="-122"/>
                <a:cs typeface="Outfit Bold" pitchFamily="34" charset="-120"/>
              </a:rPr>
              <a:t>Testing Implementation and Tools</a:t>
            </a:r>
            <a:endParaRPr lang="en-US" sz="4450" dirty="0">
              <a:solidFill>
                <a:schemeClr val="accent6">
                  <a:lumMod val="50000"/>
                </a:schemeClr>
              </a:solidFill>
            </a:endParaRPr>
          </a:p>
        </p:txBody>
      </p:sp>
      <p:sp>
        <p:nvSpPr>
          <p:cNvPr id="3" name="Text 1"/>
          <p:cNvSpPr/>
          <p:nvPr/>
        </p:nvSpPr>
        <p:spPr>
          <a:xfrm>
            <a:off x="793790" y="268021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1E5CD"/>
                </a:solidFill>
                <a:latin typeface="Outfit Bold" pitchFamily="34" charset="0"/>
                <a:ea typeface="Outfit Bold" pitchFamily="34" charset="-122"/>
                <a:cs typeface="Outfit Bold" pitchFamily="34" charset="-120"/>
              </a:rPr>
              <a:t>Testing Activities</a:t>
            </a:r>
            <a:endParaRPr lang="en-US" sz="2200" dirty="0"/>
          </a:p>
        </p:txBody>
      </p:sp>
      <p:sp>
        <p:nvSpPr>
          <p:cNvPr id="4" name="Text 2"/>
          <p:cNvSpPr/>
          <p:nvPr/>
        </p:nvSpPr>
        <p:spPr>
          <a:xfrm>
            <a:off x="793790" y="3261360"/>
            <a:ext cx="6244709" cy="1814513"/>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Manual testing was performed on the web UI to validate core user journeys. Automated API testing was implemented to verify backend functionality and data accuracy. Performance testing was conducted to evaluate system behaviour under load and baseline conditions.</a:t>
            </a:r>
            <a:endParaRPr lang="en-US" sz="1750" dirty="0"/>
          </a:p>
        </p:txBody>
      </p:sp>
      <p:sp>
        <p:nvSpPr>
          <p:cNvPr id="5" name="Text 3"/>
          <p:cNvSpPr/>
          <p:nvPr/>
        </p:nvSpPr>
        <p:spPr>
          <a:xfrm>
            <a:off x="793790" y="5279946"/>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Test execution focused on repeatability, reliability, and measurable outcomes across all testing phases.</a:t>
            </a:r>
            <a:endParaRPr lang="en-US" sz="1750" dirty="0"/>
          </a:p>
        </p:txBody>
      </p:sp>
      <p:sp>
        <p:nvSpPr>
          <p:cNvPr id="6" name="Shape 4"/>
          <p:cNvSpPr/>
          <p:nvPr/>
        </p:nvSpPr>
        <p:spPr>
          <a:xfrm>
            <a:off x="7599521" y="2708553"/>
            <a:ext cx="3008948" cy="2175867"/>
          </a:xfrm>
          <a:prstGeom prst="roundRect">
            <a:avLst>
              <a:gd name="adj" fmla="val 1564"/>
            </a:avLst>
          </a:prstGeom>
          <a:solidFill>
            <a:srgbClr val="1C1D1F"/>
          </a:solidFill>
          <a:ln w="30480">
            <a:solidFill>
              <a:srgbClr val="545557"/>
            </a:solidFill>
            <a:prstDash val="solid"/>
          </a:ln>
        </p:spPr>
        <p:txBody>
          <a:bodyPr/>
          <a:lstStyle/>
          <a:p>
            <a:endParaRPr lang="en-US"/>
          </a:p>
        </p:txBody>
      </p:sp>
      <p:sp>
        <p:nvSpPr>
          <p:cNvPr id="7" name="Text 5"/>
          <p:cNvSpPr/>
          <p:nvPr/>
        </p:nvSpPr>
        <p:spPr>
          <a:xfrm>
            <a:off x="7856815" y="2965847"/>
            <a:ext cx="2494359" cy="708660"/>
          </a:xfrm>
          <a:prstGeom prst="rect">
            <a:avLst/>
          </a:prstGeom>
          <a:noFill/>
          <a:ln/>
        </p:spPr>
        <p:txBody>
          <a:bodyPr wrap="squar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Postman &amp; Newman</a:t>
            </a:r>
            <a:endParaRPr lang="en-US" sz="2200" dirty="0"/>
          </a:p>
        </p:txBody>
      </p:sp>
      <p:sp>
        <p:nvSpPr>
          <p:cNvPr id="8" name="Text 6"/>
          <p:cNvSpPr/>
          <p:nvPr/>
        </p:nvSpPr>
        <p:spPr>
          <a:xfrm>
            <a:off x="7856815" y="3901321"/>
            <a:ext cx="2494359" cy="725805"/>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Automated API testing and reporting</a:t>
            </a:r>
            <a:endParaRPr lang="en-US" sz="1750" dirty="0"/>
          </a:p>
        </p:txBody>
      </p:sp>
      <p:sp>
        <p:nvSpPr>
          <p:cNvPr id="9" name="Shape 7"/>
          <p:cNvSpPr/>
          <p:nvPr/>
        </p:nvSpPr>
        <p:spPr>
          <a:xfrm>
            <a:off x="10835283" y="2708553"/>
            <a:ext cx="3008948" cy="2175867"/>
          </a:xfrm>
          <a:prstGeom prst="roundRect">
            <a:avLst>
              <a:gd name="adj" fmla="val 1564"/>
            </a:avLst>
          </a:prstGeom>
          <a:solidFill>
            <a:srgbClr val="1C1D1F"/>
          </a:solidFill>
          <a:ln w="30480">
            <a:solidFill>
              <a:srgbClr val="545557"/>
            </a:solidFill>
            <a:prstDash val="solid"/>
          </a:ln>
        </p:spPr>
        <p:txBody>
          <a:bodyPr/>
          <a:lstStyle/>
          <a:p>
            <a:endParaRPr lang="en-US"/>
          </a:p>
        </p:txBody>
      </p:sp>
      <p:sp>
        <p:nvSpPr>
          <p:cNvPr id="10" name="Text 8"/>
          <p:cNvSpPr/>
          <p:nvPr/>
        </p:nvSpPr>
        <p:spPr>
          <a:xfrm>
            <a:off x="11092577" y="2965847"/>
            <a:ext cx="2494359"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k6</a:t>
            </a:r>
            <a:endParaRPr lang="en-US" sz="2200" dirty="0"/>
          </a:p>
        </p:txBody>
      </p:sp>
      <p:sp>
        <p:nvSpPr>
          <p:cNvPr id="11" name="Text 9"/>
          <p:cNvSpPr/>
          <p:nvPr/>
        </p:nvSpPr>
        <p:spPr>
          <a:xfrm>
            <a:off x="11092577" y="3546991"/>
            <a:ext cx="2494359" cy="725805"/>
          </a:xfrm>
          <a:prstGeom prst="rect">
            <a:avLst/>
          </a:prstGeom>
          <a:noFill/>
          <a:ln/>
        </p:spPr>
        <p:txBody>
          <a:bodyPr wrap="squar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Smoke and load performance testing</a:t>
            </a:r>
            <a:endParaRPr lang="en-US" sz="1750" dirty="0"/>
          </a:p>
        </p:txBody>
      </p:sp>
      <p:sp>
        <p:nvSpPr>
          <p:cNvPr id="12" name="Shape 10"/>
          <p:cNvSpPr/>
          <p:nvPr/>
        </p:nvSpPr>
        <p:spPr>
          <a:xfrm>
            <a:off x="7599521" y="5111234"/>
            <a:ext cx="6244709" cy="1458635"/>
          </a:xfrm>
          <a:prstGeom prst="roundRect">
            <a:avLst>
              <a:gd name="adj" fmla="val 2333"/>
            </a:avLst>
          </a:prstGeom>
          <a:solidFill>
            <a:srgbClr val="1C1D1F"/>
          </a:solidFill>
          <a:ln w="30480">
            <a:solidFill>
              <a:srgbClr val="545557"/>
            </a:solidFill>
            <a:prstDash val="solid"/>
          </a:ln>
        </p:spPr>
        <p:txBody>
          <a:bodyPr/>
          <a:lstStyle/>
          <a:p>
            <a:endParaRPr lang="en-US"/>
          </a:p>
        </p:txBody>
      </p:sp>
      <p:sp>
        <p:nvSpPr>
          <p:cNvPr id="13" name="Text 11"/>
          <p:cNvSpPr/>
          <p:nvPr/>
        </p:nvSpPr>
        <p:spPr>
          <a:xfrm>
            <a:off x="7856815" y="5368528"/>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Selenium WebDriver</a:t>
            </a:r>
            <a:endParaRPr lang="en-US" sz="2200" dirty="0"/>
          </a:p>
        </p:txBody>
      </p:sp>
      <p:sp>
        <p:nvSpPr>
          <p:cNvPr id="14" name="Text 12"/>
          <p:cNvSpPr/>
          <p:nvPr/>
        </p:nvSpPr>
        <p:spPr>
          <a:xfrm>
            <a:off x="7856815" y="5949672"/>
            <a:ext cx="5730121" cy="362903"/>
          </a:xfrm>
          <a:prstGeom prst="rect">
            <a:avLst/>
          </a:prstGeom>
          <a:noFill/>
          <a:ln/>
        </p:spPr>
        <p:txBody>
          <a:bodyPr wrap="none" lIns="0" tIns="0" rIns="0" bIns="0" rtlCol="0" anchor="t"/>
          <a:lstStyle/>
          <a:p>
            <a:pPr marL="0" indent="0" algn="l">
              <a:lnSpc>
                <a:spcPts val="2850"/>
              </a:lnSpc>
              <a:buNone/>
            </a:pPr>
            <a:r>
              <a:rPr lang="en-US" sz="1750" dirty="0">
                <a:solidFill>
                  <a:srgbClr val="C2C4B5"/>
                </a:solidFill>
                <a:latin typeface="Bitter" pitchFamily="34" charset="0"/>
                <a:ea typeface="Bitter" pitchFamily="34" charset="-122"/>
                <a:cs typeface="Bitter" pitchFamily="34" charset="-120"/>
              </a:rPr>
              <a:t>UI automation for critical flows</a:t>
            </a:r>
            <a:endParaRPr lang="en-US" sz="1750" dirty="0"/>
          </a:p>
        </p:txBody>
      </p:sp>
      <p:sp>
        <p:nvSpPr>
          <p:cNvPr id="15" name="مستطيل 14">
            <a:extLst>
              <a:ext uri="{FF2B5EF4-FFF2-40B4-BE49-F238E27FC236}">
                <a16:creationId xmlns:a16="http://schemas.microsoft.com/office/drawing/2014/main" id="{B6A571F6-AE6E-1F32-1B9A-7F6133B623D2}"/>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1422678"/>
            <a:ext cx="10264735" cy="5384244"/>
          </a:xfrm>
          <a:prstGeom prst="rect">
            <a:avLst/>
          </a:prstGeom>
        </p:spPr>
      </p:pic>
      <p:sp>
        <p:nvSpPr>
          <p:cNvPr id="3" name="مستطيل 2">
            <a:extLst>
              <a:ext uri="{FF2B5EF4-FFF2-40B4-BE49-F238E27FC236}">
                <a16:creationId xmlns:a16="http://schemas.microsoft.com/office/drawing/2014/main" id="{C79CF2DB-B821-9B19-D705-780813FF9106}"/>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1426845"/>
            <a:ext cx="10205799" cy="5375791"/>
          </a:xfrm>
          <a:prstGeom prst="rect">
            <a:avLst/>
          </a:prstGeom>
        </p:spPr>
      </p:pic>
      <p:sp>
        <p:nvSpPr>
          <p:cNvPr id="3" name="مستطيل 2">
            <a:extLst>
              <a:ext uri="{FF2B5EF4-FFF2-40B4-BE49-F238E27FC236}">
                <a16:creationId xmlns:a16="http://schemas.microsoft.com/office/drawing/2014/main" id="{C84A6DB8-9C18-BADF-46A8-6C7C219138FE}"/>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1924050"/>
          </a:xfrm>
          <a:prstGeom prst="rect">
            <a:avLst/>
          </a:prstGeom>
        </p:spPr>
      </p:pic>
      <p:sp>
        <p:nvSpPr>
          <p:cNvPr id="3" name="Text 0"/>
          <p:cNvSpPr/>
          <p:nvPr/>
        </p:nvSpPr>
        <p:spPr>
          <a:xfrm>
            <a:off x="2257425" y="2729151"/>
            <a:ext cx="5480328" cy="458033"/>
          </a:xfrm>
          <a:prstGeom prst="rect">
            <a:avLst/>
          </a:prstGeom>
          <a:noFill/>
          <a:ln/>
        </p:spPr>
        <p:txBody>
          <a:bodyPr wrap="none" lIns="0" tIns="0" rIns="0" bIns="0" rtlCol="0" anchor="t"/>
          <a:lstStyle/>
          <a:p>
            <a:pPr marL="0" indent="0" algn="l">
              <a:lnSpc>
                <a:spcPts val="3600"/>
              </a:lnSpc>
              <a:buNone/>
            </a:pPr>
            <a:r>
              <a:rPr lang="en-US" sz="4450" b="1" dirty="0">
                <a:solidFill>
                  <a:schemeClr val="accent6">
                    <a:lumMod val="50000"/>
                  </a:schemeClr>
                </a:solidFill>
                <a:latin typeface="Outfit Bold" pitchFamily="34" charset="0"/>
                <a:ea typeface="Outfit Bold" pitchFamily="34" charset="-122"/>
                <a:cs typeface="Outfit Bold" pitchFamily="34" charset="-120"/>
              </a:rPr>
              <a:t>Test Results and Quality Analysis</a:t>
            </a:r>
            <a:endParaRPr lang="en-US" sz="4450" dirty="0">
              <a:solidFill>
                <a:schemeClr val="accent6">
                  <a:lumMod val="50000"/>
                </a:schemeClr>
              </a:solidFill>
            </a:endParaRPr>
          </a:p>
        </p:txBody>
      </p:sp>
      <p:sp>
        <p:nvSpPr>
          <p:cNvPr id="4" name="Text 1"/>
          <p:cNvSpPr/>
          <p:nvPr/>
        </p:nvSpPr>
        <p:spPr>
          <a:xfrm>
            <a:off x="6413540" y="4281964"/>
            <a:ext cx="1803083" cy="366474"/>
          </a:xfrm>
          <a:prstGeom prst="rect">
            <a:avLst/>
          </a:prstGeom>
          <a:noFill/>
          <a:ln/>
        </p:spPr>
        <p:txBody>
          <a:bodyPr wrap="none" lIns="0" tIns="0" rIns="0" bIns="0" rtlCol="0" anchor="t"/>
          <a:lstStyle/>
          <a:p>
            <a:pPr marL="0" indent="0" algn="ctr">
              <a:lnSpc>
                <a:spcPts val="2850"/>
              </a:lnSpc>
              <a:buNone/>
            </a:pPr>
            <a:r>
              <a:rPr lang="en-US" sz="2850" b="1" dirty="0">
                <a:solidFill>
                  <a:srgbClr val="C2C4B5"/>
                </a:solidFill>
                <a:latin typeface="Outfit Bold" pitchFamily="34" charset="0"/>
                <a:ea typeface="Outfit Bold" pitchFamily="34" charset="-122"/>
                <a:cs typeface="Outfit Bold" pitchFamily="34" charset="-120"/>
              </a:rPr>
              <a:t>100%</a:t>
            </a:r>
            <a:endParaRPr lang="en-US" sz="2850" dirty="0"/>
          </a:p>
        </p:txBody>
      </p:sp>
      <p:pic>
        <p:nvPicPr>
          <p:cNvPr id="5" name="Image 1" descr="preencoded.png"/>
          <p:cNvPicPr>
            <a:picLocks noChangeAspect="1"/>
          </p:cNvPicPr>
          <p:nvPr/>
        </p:nvPicPr>
        <p:blipFill>
          <a:blip r:embed="rId4"/>
          <a:stretch>
            <a:fillRect/>
          </a:stretch>
        </p:blipFill>
        <p:spPr>
          <a:xfrm>
            <a:off x="6215658" y="3365778"/>
            <a:ext cx="2198965" cy="2198965"/>
          </a:xfrm>
          <a:prstGeom prst="rect">
            <a:avLst/>
          </a:prstGeom>
        </p:spPr>
      </p:pic>
      <p:sp>
        <p:nvSpPr>
          <p:cNvPr id="6" name="Text 2"/>
          <p:cNvSpPr/>
          <p:nvPr/>
        </p:nvSpPr>
        <p:spPr>
          <a:xfrm>
            <a:off x="6398895" y="5695950"/>
            <a:ext cx="1832491" cy="228957"/>
          </a:xfrm>
          <a:prstGeom prst="rect">
            <a:avLst/>
          </a:prstGeom>
          <a:noFill/>
          <a:ln/>
        </p:spPr>
        <p:txBody>
          <a:bodyPr wrap="none" lIns="0" tIns="0" rIns="0" bIns="0" rtlCol="0" anchor="t"/>
          <a:lstStyle/>
          <a:p>
            <a:pPr marL="0" indent="0" algn="ctr">
              <a:lnSpc>
                <a:spcPts val="1800"/>
              </a:lnSpc>
              <a:buNone/>
            </a:pPr>
            <a:r>
              <a:rPr lang="en-US" sz="1400" b="1" dirty="0">
                <a:solidFill>
                  <a:srgbClr val="C2C4B5"/>
                </a:solidFill>
                <a:latin typeface="Outfit Bold" pitchFamily="34" charset="0"/>
                <a:ea typeface="Outfit Bold" pitchFamily="34" charset="-122"/>
                <a:cs typeface="Outfit Bold" pitchFamily="34" charset="-120"/>
              </a:rPr>
              <a:t>Testing Success Rate</a:t>
            </a:r>
            <a:endParaRPr lang="en-US" sz="1400" dirty="0"/>
          </a:p>
        </p:txBody>
      </p:sp>
      <p:sp>
        <p:nvSpPr>
          <p:cNvPr id="7" name="Text 3"/>
          <p:cNvSpPr/>
          <p:nvPr/>
        </p:nvSpPr>
        <p:spPr>
          <a:xfrm>
            <a:off x="2257425" y="5981700"/>
            <a:ext cx="10115550" cy="193000"/>
          </a:xfrm>
          <a:prstGeom prst="rect">
            <a:avLst/>
          </a:prstGeom>
          <a:noFill/>
          <a:ln/>
        </p:spPr>
        <p:txBody>
          <a:bodyPr wrap="none" lIns="0" tIns="0" rIns="0" bIns="0" rtlCol="0" anchor="t"/>
          <a:lstStyle/>
          <a:p>
            <a:pPr marL="0" indent="0" algn="ctr">
              <a:lnSpc>
                <a:spcPts val="1500"/>
              </a:lnSpc>
              <a:buNone/>
            </a:pPr>
            <a:r>
              <a:rPr lang="en-US" sz="1150" dirty="0">
                <a:solidFill>
                  <a:srgbClr val="C2C4B5"/>
                </a:solidFill>
                <a:latin typeface="Bitter" pitchFamily="34" charset="0"/>
                <a:ea typeface="Bitter" pitchFamily="34" charset="-122"/>
                <a:cs typeface="Bitter" pitchFamily="34" charset="-120"/>
              </a:rPr>
              <a:t>All automated API and performance tests executed successfully</a:t>
            </a:r>
            <a:endParaRPr lang="en-US" sz="1150" dirty="0"/>
          </a:p>
        </p:txBody>
      </p:sp>
      <p:sp>
        <p:nvSpPr>
          <p:cNvPr id="8" name="Text 4"/>
          <p:cNvSpPr/>
          <p:nvPr/>
        </p:nvSpPr>
        <p:spPr>
          <a:xfrm>
            <a:off x="2257425" y="6316742"/>
            <a:ext cx="1832491" cy="228957"/>
          </a:xfrm>
          <a:prstGeom prst="rect">
            <a:avLst/>
          </a:prstGeom>
          <a:noFill/>
          <a:ln/>
        </p:spPr>
        <p:txBody>
          <a:bodyPr wrap="none" lIns="0" tIns="0" rIns="0" bIns="0" rtlCol="0" anchor="t"/>
          <a:lstStyle/>
          <a:p>
            <a:pPr marL="0" indent="0" algn="l">
              <a:lnSpc>
                <a:spcPts val="1800"/>
              </a:lnSpc>
              <a:buNone/>
            </a:pPr>
            <a:r>
              <a:rPr lang="en-US" sz="1400" b="1" dirty="0">
                <a:solidFill>
                  <a:srgbClr val="E1E5CD"/>
                </a:solidFill>
                <a:latin typeface="Outfit Bold" pitchFamily="34" charset="0"/>
                <a:ea typeface="Outfit Bold" pitchFamily="34" charset="-122"/>
                <a:cs typeface="Outfit Bold" pitchFamily="34" charset="-120"/>
              </a:rPr>
              <a:t>Key Findings</a:t>
            </a:r>
            <a:endParaRPr lang="en-US" sz="1400" dirty="0"/>
          </a:p>
        </p:txBody>
      </p:sp>
      <p:sp>
        <p:nvSpPr>
          <p:cNvPr id="9" name="Text 5"/>
          <p:cNvSpPr/>
          <p:nvPr/>
        </p:nvSpPr>
        <p:spPr>
          <a:xfrm>
            <a:off x="2257425" y="6687741"/>
            <a:ext cx="10115550" cy="579254"/>
          </a:xfrm>
          <a:prstGeom prst="rect">
            <a:avLst/>
          </a:prstGeom>
          <a:noFill/>
          <a:ln/>
        </p:spPr>
        <p:txBody>
          <a:bodyPr wrap="square" lIns="0" tIns="0" rIns="0" bIns="0" rtlCol="0" anchor="t"/>
          <a:lstStyle/>
          <a:p>
            <a:pPr marL="342900" indent="-342900" algn="l">
              <a:lnSpc>
                <a:spcPts val="1500"/>
              </a:lnSpc>
              <a:buSzPct val="100000"/>
              <a:buChar char="•"/>
            </a:pPr>
            <a:r>
              <a:rPr lang="en-US" sz="1150" dirty="0">
                <a:solidFill>
                  <a:srgbClr val="C2C4B5"/>
                </a:solidFill>
                <a:latin typeface="Bitter" pitchFamily="34" charset="0"/>
                <a:ea typeface="Bitter" pitchFamily="34" charset="-122"/>
                <a:cs typeface="Bitter" pitchFamily="34" charset="-120"/>
              </a:rPr>
              <a:t>Manual UI testing identified functional defects related to user flows and UI behaviour, documented with severity levels for prioritisation</a:t>
            </a:r>
            <a:endParaRPr lang="en-US" sz="1150" dirty="0"/>
          </a:p>
          <a:p>
            <a:pPr marL="342900" indent="-342900" algn="l">
              <a:lnSpc>
                <a:spcPts val="1500"/>
              </a:lnSpc>
              <a:buSzPct val="100000"/>
              <a:buChar char="•"/>
            </a:pPr>
            <a:r>
              <a:rPr lang="en-US" sz="1150" dirty="0">
                <a:solidFill>
                  <a:srgbClr val="C2C4B5"/>
                </a:solidFill>
                <a:latin typeface="Bitter" pitchFamily="34" charset="0"/>
                <a:ea typeface="Bitter" pitchFamily="34" charset="-122"/>
                <a:cs typeface="Bitter" pitchFamily="34" charset="-120"/>
              </a:rPr>
              <a:t>API testing: All automated tests passed with correct, consistent, and reliable responses</a:t>
            </a:r>
            <a:endParaRPr lang="en-US" sz="1150" dirty="0"/>
          </a:p>
          <a:p>
            <a:pPr marL="342900" indent="-342900" algn="l">
              <a:lnSpc>
                <a:spcPts val="1500"/>
              </a:lnSpc>
              <a:buSzPct val="100000"/>
              <a:buChar char="•"/>
            </a:pPr>
            <a:r>
              <a:rPr lang="en-US" sz="1150" dirty="0">
                <a:solidFill>
                  <a:srgbClr val="C2C4B5"/>
                </a:solidFill>
                <a:latin typeface="Bitter" pitchFamily="34" charset="0"/>
                <a:ea typeface="Bitter" pitchFamily="34" charset="-122"/>
                <a:cs typeface="Bitter" pitchFamily="34" charset="-120"/>
              </a:rPr>
              <a:t>Performance testing: Stable response times under smoke and load conditions with no failed requests during concurrent user execution</a:t>
            </a:r>
            <a:endParaRPr lang="en-US" sz="1150" dirty="0"/>
          </a:p>
        </p:txBody>
      </p:sp>
      <p:sp>
        <p:nvSpPr>
          <p:cNvPr id="10" name="مستطيل 9">
            <a:extLst>
              <a:ext uri="{FF2B5EF4-FFF2-40B4-BE49-F238E27FC236}">
                <a16:creationId xmlns:a16="http://schemas.microsoft.com/office/drawing/2014/main" id="{84AF66C3-C9F4-E0F5-6A1F-8827081EE82F}"/>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279088"/>
            <a:ext cx="11389995" cy="708779"/>
          </a:xfrm>
          <a:prstGeom prst="rect">
            <a:avLst/>
          </a:prstGeom>
          <a:noFill/>
          <a:ln/>
        </p:spPr>
        <p:txBody>
          <a:bodyPr wrap="none" lIns="0" tIns="0" rIns="0" bIns="0" rtlCol="0" anchor="t"/>
          <a:lstStyle/>
          <a:p>
            <a:pPr marL="0" indent="0" algn="l">
              <a:lnSpc>
                <a:spcPts val="5550"/>
              </a:lnSpc>
              <a:buNone/>
            </a:pPr>
            <a:r>
              <a:rPr lang="en-US" sz="4450" b="1" dirty="0">
                <a:solidFill>
                  <a:schemeClr val="accent6">
                    <a:lumMod val="50000"/>
                  </a:schemeClr>
                </a:solidFill>
                <a:latin typeface="Outfit Bold" pitchFamily="34" charset="0"/>
                <a:ea typeface="Outfit Bold" pitchFamily="34" charset="-122"/>
                <a:cs typeface="Outfit Bold" pitchFamily="34" charset="-120"/>
              </a:rPr>
              <a:t>Challenges, Limitations, and Lessons Learnt</a:t>
            </a:r>
            <a:endParaRPr lang="en-US" sz="4450" dirty="0">
              <a:solidFill>
                <a:schemeClr val="accent6">
                  <a:lumMod val="50000"/>
                </a:schemeClr>
              </a:solidFill>
            </a:endParaRPr>
          </a:p>
        </p:txBody>
      </p:sp>
      <p:sp>
        <p:nvSpPr>
          <p:cNvPr id="3" name="Shape 1"/>
          <p:cNvSpPr/>
          <p:nvPr/>
        </p:nvSpPr>
        <p:spPr>
          <a:xfrm>
            <a:off x="793790" y="2441496"/>
            <a:ext cx="6407944" cy="4509016"/>
          </a:xfrm>
          <a:prstGeom prst="roundRect">
            <a:avLst>
              <a:gd name="adj" fmla="val 3245"/>
            </a:avLst>
          </a:prstGeom>
          <a:solidFill>
            <a:srgbClr val="1C1D1F"/>
          </a:solidFill>
          <a:ln w="30480">
            <a:solidFill>
              <a:srgbClr val="545557"/>
            </a:solidFill>
            <a:prstDash val="solid"/>
          </a:ln>
        </p:spPr>
        <p:txBody>
          <a:bodyPr/>
          <a:lstStyle/>
          <a:p>
            <a:endParaRPr lang="en-US"/>
          </a:p>
        </p:txBody>
      </p:sp>
      <p:sp>
        <p:nvSpPr>
          <p:cNvPr id="4" name="Shape 2"/>
          <p:cNvSpPr/>
          <p:nvPr/>
        </p:nvSpPr>
        <p:spPr>
          <a:xfrm>
            <a:off x="763310" y="2441496"/>
            <a:ext cx="121920" cy="4509016"/>
          </a:xfrm>
          <a:prstGeom prst="roundRect">
            <a:avLst>
              <a:gd name="adj" fmla="val 27907"/>
            </a:avLst>
          </a:prstGeom>
          <a:solidFill>
            <a:srgbClr val="9FA582"/>
          </a:solidFill>
          <a:ln/>
        </p:spPr>
        <p:txBody>
          <a:bodyPr/>
          <a:lstStyle/>
          <a:p>
            <a:endParaRPr lang="en-US"/>
          </a:p>
        </p:txBody>
      </p:sp>
      <p:sp>
        <p:nvSpPr>
          <p:cNvPr id="5" name="Text 3"/>
          <p:cNvSpPr/>
          <p:nvPr/>
        </p:nvSpPr>
        <p:spPr>
          <a:xfrm>
            <a:off x="1142524" y="269879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Project Limitations</a:t>
            </a:r>
            <a:endParaRPr lang="en-US" sz="2200" dirty="0"/>
          </a:p>
        </p:txBody>
      </p:sp>
      <p:sp>
        <p:nvSpPr>
          <p:cNvPr id="6" name="Text 4"/>
          <p:cNvSpPr/>
          <p:nvPr/>
        </p:nvSpPr>
        <p:spPr>
          <a:xfrm>
            <a:off x="1142524" y="3189208"/>
            <a:ext cx="5801916" cy="3266321"/>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2C4B5"/>
                </a:solidFill>
                <a:latin typeface="Bitter" pitchFamily="34" charset="0"/>
                <a:ea typeface="Bitter" pitchFamily="34" charset="-122"/>
                <a:cs typeface="Bitter" pitchFamily="34" charset="-120"/>
              </a:rPr>
              <a:t>Testing conducted on public demo platforms, limiting environment configuration and data control</a:t>
            </a:r>
            <a:endParaRPr lang="en-US" sz="1750" dirty="0"/>
          </a:p>
          <a:p>
            <a:pPr marL="342900" indent="-342900" algn="l">
              <a:lnSpc>
                <a:spcPts val="2850"/>
              </a:lnSpc>
              <a:buSzPct val="100000"/>
              <a:buChar char="•"/>
            </a:pPr>
            <a:r>
              <a:rPr lang="en-US" sz="1750" dirty="0">
                <a:solidFill>
                  <a:srgbClr val="C2C4B5"/>
                </a:solidFill>
                <a:latin typeface="Bitter" pitchFamily="34" charset="0"/>
                <a:ea typeface="Bitter" pitchFamily="34" charset="-122"/>
                <a:cs typeface="Bitter" pitchFamily="34" charset="-120"/>
              </a:rPr>
              <a:t>Predefined static test data reduced coverage of edge cases</a:t>
            </a:r>
            <a:endParaRPr lang="en-US" sz="1750" dirty="0"/>
          </a:p>
          <a:p>
            <a:pPr marL="342900" indent="-342900" algn="l">
              <a:lnSpc>
                <a:spcPts val="2850"/>
              </a:lnSpc>
              <a:buSzPct val="100000"/>
              <a:buChar char="•"/>
            </a:pPr>
            <a:r>
              <a:rPr lang="en-US" sz="1750" dirty="0">
                <a:solidFill>
                  <a:srgbClr val="C2C4B5"/>
                </a:solidFill>
                <a:latin typeface="Bitter" pitchFamily="34" charset="0"/>
                <a:ea typeface="Bitter" pitchFamily="34" charset="-122"/>
                <a:cs typeface="Bitter" pitchFamily="34" charset="-120"/>
              </a:rPr>
              <a:t>Performance testing used simulated load profiles rather than real production traffic</a:t>
            </a:r>
            <a:endParaRPr lang="en-US" sz="1750" dirty="0"/>
          </a:p>
          <a:p>
            <a:pPr marL="342900" indent="-342900" algn="l">
              <a:lnSpc>
                <a:spcPts val="2850"/>
              </a:lnSpc>
              <a:buSzPct val="100000"/>
              <a:buChar char="•"/>
            </a:pPr>
            <a:r>
              <a:rPr lang="en-US" sz="1750" dirty="0">
                <a:solidFill>
                  <a:srgbClr val="C2C4B5"/>
                </a:solidFill>
                <a:latin typeface="Bitter" pitchFamily="34" charset="0"/>
                <a:ea typeface="Bitter" pitchFamily="34" charset="-122"/>
                <a:cs typeface="Bitter" pitchFamily="34" charset="-120"/>
              </a:rPr>
              <a:t>Security, accessibility, and cross-browser testing were outside scope</a:t>
            </a:r>
            <a:endParaRPr lang="en-US" sz="1750" dirty="0"/>
          </a:p>
        </p:txBody>
      </p:sp>
      <p:sp>
        <p:nvSpPr>
          <p:cNvPr id="7" name="Shape 5"/>
          <p:cNvSpPr/>
          <p:nvPr/>
        </p:nvSpPr>
        <p:spPr>
          <a:xfrm>
            <a:off x="7428548" y="2441496"/>
            <a:ext cx="6408063" cy="4509016"/>
          </a:xfrm>
          <a:prstGeom prst="roundRect">
            <a:avLst>
              <a:gd name="adj" fmla="val 3245"/>
            </a:avLst>
          </a:prstGeom>
          <a:solidFill>
            <a:srgbClr val="1C1D1F"/>
          </a:solidFill>
          <a:ln w="30480">
            <a:solidFill>
              <a:srgbClr val="545557"/>
            </a:solidFill>
            <a:prstDash val="solid"/>
          </a:ln>
        </p:spPr>
        <p:txBody>
          <a:bodyPr/>
          <a:lstStyle/>
          <a:p>
            <a:endParaRPr lang="en-US"/>
          </a:p>
        </p:txBody>
      </p:sp>
      <p:sp>
        <p:nvSpPr>
          <p:cNvPr id="8" name="Shape 6"/>
          <p:cNvSpPr/>
          <p:nvPr/>
        </p:nvSpPr>
        <p:spPr>
          <a:xfrm>
            <a:off x="7398067" y="2441496"/>
            <a:ext cx="121920" cy="4509016"/>
          </a:xfrm>
          <a:prstGeom prst="roundRect">
            <a:avLst>
              <a:gd name="adj" fmla="val 27907"/>
            </a:avLst>
          </a:prstGeom>
          <a:solidFill>
            <a:srgbClr val="9FA582"/>
          </a:solidFill>
          <a:ln/>
        </p:spPr>
        <p:txBody>
          <a:bodyPr/>
          <a:lstStyle/>
          <a:p>
            <a:endParaRPr lang="en-US"/>
          </a:p>
        </p:txBody>
      </p:sp>
      <p:sp>
        <p:nvSpPr>
          <p:cNvPr id="9" name="Text 7"/>
          <p:cNvSpPr/>
          <p:nvPr/>
        </p:nvSpPr>
        <p:spPr>
          <a:xfrm>
            <a:off x="7777282" y="2698790"/>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C2C4B5"/>
                </a:solidFill>
                <a:latin typeface="Outfit Bold" pitchFamily="34" charset="0"/>
                <a:ea typeface="Outfit Bold" pitchFamily="34" charset="-122"/>
                <a:cs typeface="Outfit Bold" pitchFamily="34" charset="-120"/>
              </a:rPr>
              <a:t>Key Lessons Learnt</a:t>
            </a:r>
            <a:endParaRPr lang="en-US" sz="2200" dirty="0"/>
          </a:p>
        </p:txBody>
      </p:sp>
      <p:sp>
        <p:nvSpPr>
          <p:cNvPr id="10" name="Text 8"/>
          <p:cNvSpPr/>
          <p:nvPr/>
        </p:nvSpPr>
        <p:spPr>
          <a:xfrm>
            <a:off x="7777282" y="3189208"/>
            <a:ext cx="5802035" cy="2540472"/>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C2C4B5"/>
                </a:solidFill>
                <a:latin typeface="Bitter" pitchFamily="34" charset="0"/>
                <a:ea typeface="Bitter" pitchFamily="34" charset="-122"/>
                <a:cs typeface="Bitter" pitchFamily="34" charset="-120"/>
              </a:rPr>
              <a:t>Importance of structured test planning and prioritization in resource-constrained environments</a:t>
            </a:r>
            <a:endParaRPr lang="en-US" sz="1750" dirty="0"/>
          </a:p>
          <a:p>
            <a:pPr marL="342900" indent="-342900" algn="l">
              <a:lnSpc>
                <a:spcPts val="2850"/>
              </a:lnSpc>
              <a:buSzPct val="100000"/>
              <a:buChar char="•"/>
            </a:pPr>
            <a:r>
              <a:rPr lang="en-US" sz="1750" dirty="0">
                <a:solidFill>
                  <a:srgbClr val="C2C4B5"/>
                </a:solidFill>
                <a:latin typeface="Bitter" pitchFamily="34" charset="0"/>
                <a:ea typeface="Bitter" pitchFamily="34" charset="-122"/>
                <a:cs typeface="Bitter" pitchFamily="34" charset="-120"/>
              </a:rPr>
              <a:t>Value of combining manual, automated, and performance testing for comprehensive coverage</a:t>
            </a:r>
            <a:endParaRPr lang="en-US" sz="1750" dirty="0"/>
          </a:p>
          <a:p>
            <a:pPr marL="342900" indent="-342900" algn="l">
              <a:lnSpc>
                <a:spcPts val="2850"/>
              </a:lnSpc>
              <a:buSzPct val="100000"/>
              <a:buChar char="•"/>
            </a:pPr>
            <a:r>
              <a:rPr lang="en-US" sz="1750" dirty="0">
                <a:solidFill>
                  <a:srgbClr val="C2C4B5"/>
                </a:solidFill>
                <a:latin typeface="Bitter" pitchFamily="34" charset="0"/>
                <a:ea typeface="Bitter" pitchFamily="34" charset="-122"/>
                <a:cs typeface="Bitter" pitchFamily="34" charset="-120"/>
              </a:rPr>
              <a:t>Using measurable metrics to support quality decisions and stakeholder communication</a:t>
            </a:r>
            <a:endParaRPr lang="en-US" sz="1750" dirty="0"/>
          </a:p>
        </p:txBody>
      </p:sp>
      <p:sp>
        <p:nvSpPr>
          <p:cNvPr id="11" name="مستطيل 10">
            <a:extLst>
              <a:ext uri="{FF2B5EF4-FFF2-40B4-BE49-F238E27FC236}">
                <a16:creationId xmlns:a16="http://schemas.microsoft.com/office/drawing/2014/main" id="{56E934CD-BE46-8BCC-4648-B84D817B7D5B}"/>
              </a:ext>
            </a:extLst>
          </p:cNvPr>
          <p:cNvSpPr/>
          <p:nvPr/>
        </p:nvSpPr>
        <p:spPr>
          <a:xfrm>
            <a:off x="12395199" y="7578566"/>
            <a:ext cx="2116667" cy="638652"/>
          </a:xfrm>
          <a:prstGeom prst="rect">
            <a:avLst/>
          </a:prstGeom>
          <a:solidFill>
            <a:srgbClr val="1C1D1F"/>
          </a:solidFill>
          <a:ln>
            <a:solidFill>
              <a:srgbClr val="1C1D1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نسق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TotalTime>
  <Words>628</Words>
  <Application>Microsoft Office PowerPoint</Application>
  <PresentationFormat>مخصص</PresentationFormat>
  <Paragraphs>70</Paragraphs>
  <Slides>11</Slides>
  <Notes>11</Notes>
  <HiddenSlides>0</HiddenSlides>
  <MMClips>0</MMClips>
  <ScaleCrop>false</ScaleCrop>
  <HeadingPairs>
    <vt:vector size="6" baseType="variant">
      <vt:variant>
        <vt:lpstr>الخطوط المستخدمة</vt:lpstr>
      </vt:variant>
      <vt:variant>
        <vt:i4>3</vt:i4>
      </vt:variant>
      <vt:variant>
        <vt:lpstr>نسق</vt:lpstr>
      </vt:variant>
      <vt:variant>
        <vt:i4>1</vt:i4>
      </vt:variant>
      <vt:variant>
        <vt:lpstr>عناوين الشرائح</vt:lpstr>
      </vt:variant>
      <vt:variant>
        <vt:i4>11</vt:i4>
      </vt:variant>
    </vt:vector>
  </HeadingPairs>
  <TitlesOfParts>
    <vt:vector size="15" baseType="lpstr">
      <vt:lpstr>Arial</vt:lpstr>
      <vt:lpstr>Outfit Bold</vt:lpstr>
      <vt:lpstr>Bitter</vt:lpstr>
      <vt:lpstr>Office Theme</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motasem doleh</cp:lastModifiedBy>
  <cp:revision>4</cp:revision>
  <dcterms:created xsi:type="dcterms:W3CDTF">2026-02-10T21:51:45Z</dcterms:created>
  <dcterms:modified xsi:type="dcterms:W3CDTF">2026-02-10T22:07:21Z</dcterms:modified>
</cp:coreProperties>
</file>